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22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07958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Supermarket Product Classification Using Deep Learning (CNN)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281958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Course: CS-417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3929777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Project: 10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4577596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Team Members: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5225415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Amr Yasser – 2227364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198" y="5681901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Mohamed Anwar – 2227277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0198" y="6138386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Seif Mohamed – 2227567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50198" y="659487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Ahmed Mohamed – 2227351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350198" y="7051358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Adham Ehab – 2227109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8321A-6711-1143-1B49-4B9092EFCD2B}"/>
              </a:ext>
            </a:extLst>
          </p:cNvPr>
          <p:cNvSpPr/>
          <p:nvPr/>
        </p:nvSpPr>
        <p:spPr>
          <a:xfrm>
            <a:off x="12801600" y="7515922"/>
            <a:ext cx="1828800" cy="71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7DE11-9879-2F84-0452-AE6ACEE7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636" y="98385"/>
            <a:ext cx="12949763" cy="80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1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680" y="383143"/>
            <a:ext cx="13655040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The Challenge: Automating Supermarket Product Classification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87680" y="1754267"/>
            <a:ext cx="13655040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Manual product classification in supermarkets presents significant hurdles, from operational inefficiencies to human error. Current barcode-based systems, while functional, often lack the flexibility required for dynamic retail environments.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87680" y="2468166"/>
            <a:ext cx="1612106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Current Limitations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87680" y="2805351"/>
            <a:ext cx="665761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High labour costs and time consumption.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87680" y="3063002"/>
            <a:ext cx="665761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Prone to human error in data entry and stocking.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87680" y="3320653"/>
            <a:ext cx="665761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Inefficient inventory management processes.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87680" y="3578304"/>
            <a:ext cx="665761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Limited flexibility for dynamic product changes.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933" y="1967942"/>
            <a:ext cx="6657618" cy="665761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87680" y="9456539"/>
            <a:ext cx="13655040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Our project addresses these issues by leveraging computer vision to introduce an automated, intelligent classification system.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144" y="457795"/>
            <a:ext cx="7981712" cy="1953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Project Vision: Smart Product Classification with CNNs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581144" y="2659975"/>
            <a:ext cx="7981712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Our solution harnesses the power of Convolutional Neural Networks (CNNs) to classify supermarket products directly from images, overcoming the limitations of traditional methods.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144" y="3344942"/>
            <a:ext cx="415052" cy="4150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1144" y="3967520"/>
            <a:ext cx="337494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Computer Vision Integration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81144" y="4350068"/>
            <a:ext cx="798171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Utilising advanced image recognition to identify products.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144" y="4931212"/>
            <a:ext cx="415052" cy="4150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1144" y="5553789"/>
            <a:ext cx="238613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Four Key Categories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581144" y="5936337"/>
            <a:ext cx="798171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Products classified into Beverage, Canned/Preserved, Pantry &amp; Dry Goods, and Snack/Confectionery.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144" y="6517481"/>
            <a:ext cx="415052" cy="4150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81144" y="7140059"/>
            <a:ext cx="235481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Deep Learning Core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81144" y="7522607"/>
            <a:ext cx="798171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A robust CNN model at the heart of the classification engine.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326" y="402550"/>
            <a:ext cx="11482268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Empowering Retail: Target Users &amp; Applications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12326" y="1269087"/>
            <a:ext cx="13605748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This deep learning solution offers substantial benefits across various retail segments, enhancing efficiency and customer experience.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12326" y="1784866"/>
            <a:ext cx="662439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Retail Companies</a:t>
            </a: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Streamlining inventory and reducing manual effort.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12326" y="2055495"/>
            <a:ext cx="662439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Self-Checkout Systems</a:t>
            </a: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Accelerating transactions and reducing queues.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12326" y="2326124"/>
            <a:ext cx="662439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Smart Shopping Carts</a:t>
            </a: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Real-time product identification and personalised shopping.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2326" y="2596753"/>
            <a:ext cx="662439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Inventory Management</a:t>
            </a: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Automated stock level monitoring and reordering.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2326" y="2867382"/>
            <a:ext cx="662439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Retail Analytics</a:t>
            </a: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Providing insights into consumer behaviour and shelf performance.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001" y="1616352"/>
            <a:ext cx="6624399" cy="662439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01295" y="8606909"/>
            <a:ext cx="662439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Imagine a future where every product is recognised instantly.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6592967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Dataset and Data Augmentation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31840" y="1008102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Dataset Overview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31840" y="1473637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Dataset Name: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Freiburg Groceries Dataset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31840" y="1701879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Source: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University of Freiburg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31840" y="1930122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Total Images: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Approximately 5,000 images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31840" y="2158365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Original Classes: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25 grocery product categories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31840" y="2386608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Final Classes Used: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4 main categories (Beverage, Canned/Preserved, Pantry &amp; Dry Goods, Snack/Confectionery)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31840" y="2614851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Image Type: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RGB images from real supermarket environments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31840" y="2843093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Image Size: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Resized to 224 × 224 pixels for MobileNetV2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31840" y="3167063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Class consolidation applied to reduce imbalance, simplify classification, and improve generalization.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31840" y="3537228"/>
            <a:ext cx="268200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Data Splitting Strategy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431840" y="4002762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Training Set: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70%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431840" y="4231005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Validation Set: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15%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31840" y="4459248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Test Set: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15%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31840" y="4783217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Training data learns patterns, validation monitors overfitting, test data kept unseen for fair evaluation.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431840" y="5153382"/>
            <a:ext cx="712851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Data Augmentation Techniques (applied to training set only)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431840" y="5618917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Rotation: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Simulates different camera angles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31840" y="5847159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Horizontal Flip: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Handles left/right orientation variations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31840" y="6075402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Zoom: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Mimics different distances from products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431840" y="6303645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b="1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Brightness Adjustment:</a:t>
            </a: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 Improves robustness to lighting changes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431840" y="6673810"/>
            <a:ext cx="3904059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Why Data Augmentation Matters</a:t>
            </a:r>
            <a:endParaRPr lang="en-US" sz="2800" dirty="0"/>
          </a:p>
        </p:txBody>
      </p:sp>
      <p:sp>
        <p:nvSpPr>
          <p:cNvPr id="23" name="Text 21"/>
          <p:cNvSpPr/>
          <p:nvPr/>
        </p:nvSpPr>
        <p:spPr>
          <a:xfrm>
            <a:off x="431840" y="7139345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Increases effective dataset size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31840" y="7367588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Reduces overfitting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431840" y="7595830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Improves model robustness in real-world scenarios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431840" y="7824073"/>
            <a:ext cx="1376672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Helps generalization to unseen products</a:t>
            </a:r>
            <a:endParaRPr lang="en-US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2FB2F7-B040-BE96-F3BC-F1D1CA747EB6}"/>
              </a:ext>
            </a:extLst>
          </p:cNvPr>
          <p:cNvSpPr/>
          <p:nvPr/>
        </p:nvSpPr>
        <p:spPr>
          <a:xfrm>
            <a:off x="12801600" y="7527073"/>
            <a:ext cx="1828800" cy="71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835" y="360164"/>
            <a:ext cx="70326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Model Architecture: MobileNetV2-Based CNN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401835" y="994172"/>
            <a:ext cx="13713619" cy="392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Our solution leverages the power of transfer learning with the MobileNetV2 architecture, a highly efficient convolutional neural network pre-trained on the vast ImageNet dataset. This approach allows us to capitalize on pre-existing knowledge of image features while adapting the model to our specific product classification task.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888" y="1538347"/>
            <a:ext cx="196453" cy="1964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7483" y="1534358"/>
            <a:ext cx="199417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Frozen MobileNetV2 Base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27483" y="1798915"/>
            <a:ext cx="4036338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The core MobileNetV2 model acts as a powerful feature extractor, retaining its pre-trained weights to capture rich, hierarchical features from product images.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6586" y="1538347"/>
            <a:ext cx="196453" cy="1964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53180" y="1534358"/>
            <a:ext cx="21325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Custom Classification Head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453180" y="1798915"/>
            <a:ext cx="4036457" cy="785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We've appended a custom classification head designed specifically for our four product categories. This head consists of Global Average Pooling, followed by Dense layers, Dropout for regularization, and a Softmax activation layer.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2402" y="1538347"/>
            <a:ext cx="196453" cy="1964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78997" y="1534358"/>
            <a:ext cx="1884521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Optimized for Efficiency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0078997" y="1798915"/>
            <a:ext cx="4036457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This architecture provides high classification accuracy while ensuring computational efficiency, making it suitable for potential real-world deployment in retail environments.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89" y="2732008"/>
            <a:ext cx="13600509" cy="58649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73516" y="7467133"/>
            <a:ext cx="3366004" cy="420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Softmax (4)</a:t>
            </a:r>
            <a:endParaRPr lang="en-US" sz="2800" dirty="0"/>
          </a:p>
        </p:txBody>
      </p:sp>
      <p:sp>
        <p:nvSpPr>
          <p:cNvPr id="15" name="Text 9"/>
          <p:cNvSpPr/>
          <p:nvPr/>
        </p:nvSpPr>
        <p:spPr>
          <a:xfrm>
            <a:off x="1373516" y="6109503"/>
            <a:ext cx="3366004" cy="42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Dense + Dropout</a:t>
            </a:r>
            <a:endParaRPr lang="en-US" sz="2800" dirty="0"/>
          </a:p>
        </p:txBody>
      </p:sp>
      <p:sp>
        <p:nvSpPr>
          <p:cNvPr id="16" name="Text 10"/>
          <p:cNvSpPr/>
          <p:nvPr/>
        </p:nvSpPr>
        <p:spPr>
          <a:xfrm>
            <a:off x="1373516" y="4765587"/>
            <a:ext cx="3366004" cy="42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Global Avg Pool</a:t>
            </a:r>
            <a:endParaRPr lang="en-US" sz="2800" dirty="0"/>
          </a:p>
        </p:txBody>
      </p:sp>
      <p:sp>
        <p:nvSpPr>
          <p:cNvPr id="17" name="Text 11"/>
          <p:cNvSpPr/>
          <p:nvPr/>
        </p:nvSpPr>
        <p:spPr>
          <a:xfrm>
            <a:off x="1373516" y="3407958"/>
            <a:ext cx="3366004" cy="420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MobileNetV2</a:t>
            </a:r>
            <a:endParaRPr lang="en-US" sz="2800" dirty="0"/>
          </a:p>
        </p:txBody>
      </p:sp>
      <p:sp>
        <p:nvSpPr>
          <p:cNvPr id="18" name="Text 12"/>
          <p:cNvSpPr/>
          <p:nvPr/>
        </p:nvSpPr>
        <p:spPr>
          <a:xfrm>
            <a:off x="401835" y="8744188"/>
            <a:ext cx="13713619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This streamlined architecture allows us to achieve robust product classification with significantly fewer computational resources and training data compared to building a model from scratch.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6C5BC1-5D31-AD5C-1E87-A49E42362499}"/>
              </a:ext>
            </a:extLst>
          </p:cNvPr>
          <p:cNvSpPr/>
          <p:nvPr/>
        </p:nvSpPr>
        <p:spPr>
          <a:xfrm>
            <a:off x="12801600" y="7836692"/>
            <a:ext cx="1828800" cy="392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127" y="346591"/>
            <a:ext cx="4467463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Model Training Phase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441127" y="1029653"/>
            <a:ext cx="229159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Data Split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41127" y="1505069"/>
            <a:ext cx="1374814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Training: 70% | Validation: 15% | Test: 15%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41127" y="1738193"/>
            <a:ext cx="1374814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Validation set monitors performance during training and prevents overfitting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41127" y="2116217"/>
            <a:ext cx="229159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Training Strategy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441127" y="2591633"/>
            <a:ext cx="1374814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Two-stage approach:</a:t>
            </a:r>
            <a:endParaRPr lang="en-US" sz="11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27" y="2922389"/>
            <a:ext cx="6874073" cy="50411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67095" y="3552468"/>
            <a:ext cx="1718667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Initial Training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67095" y="3842980"/>
            <a:ext cx="662213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MobileNetV2 base frozen, only custom classification layers trained</a:t>
            </a:r>
            <a:endParaRPr lang="en-US" sz="11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22389"/>
            <a:ext cx="6874073" cy="50411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41168" y="3552468"/>
            <a:ext cx="1718667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Fine-Tuning</a:t>
            </a: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7441168" y="3842980"/>
            <a:ext cx="662213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Last MobileNetV2 layers unfrozen, training with very low learning rate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441127" y="4346972"/>
            <a:ext cx="345364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Optimizer and Loss Function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441127" y="4822388"/>
            <a:ext cx="1374814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Optimizer: Adam (adaptive learning rate)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441127" y="5055513"/>
            <a:ext cx="1374814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Loss Function: Categorical Cross-Entropy (multi-class classification)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441127" y="5433536"/>
            <a:ext cx="348365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Regularization and Callbacks</a:t>
            </a:r>
            <a:endParaRPr lang="en-US" sz="2800" dirty="0"/>
          </a:p>
        </p:txBody>
      </p:sp>
      <p:sp>
        <p:nvSpPr>
          <p:cNvPr id="18" name="Text 14"/>
          <p:cNvSpPr/>
          <p:nvPr/>
        </p:nvSpPr>
        <p:spPr>
          <a:xfrm>
            <a:off x="441127" y="5908953"/>
            <a:ext cx="1374814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Data Augmentation for improved generalization</a:t>
            </a:r>
            <a:endParaRPr lang="en-US" sz="1100" dirty="0"/>
          </a:p>
        </p:txBody>
      </p:sp>
      <p:sp>
        <p:nvSpPr>
          <p:cNvPr id="19" name="Text 15"/>
          <p:cNvSpPr/>
          <p:nvPr/>
        </p:nvSpPr>
        <p:spPr>
          <a:xfrm>
            <a:off x="441127" y="6142077"/>
            <a:ext cx="1374814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Early Stopping when validation loss plateaus</a:t>
            </a:r>
            <a:endParaRPr lang="en-US" sz="1100" dirty="0"/>
          </a:p>
        </p:txBody>
      </p:sp>
      <p:sp>
        <p:nvSpPr>
          <p:cNvPr id="20" name="Text 16"/>
          <p:cNvSpPr/>
          <p:nvPr/>
        </p:nvSpPr>
        <p:spPr>
          <a:xfrm>
            <a:off x="441127" y="6375202"/>
            <a:ext cx="1374814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Model Checkpoint to save best-performing model</a:t>
            </a:r>
            <a:endParaRPr lang="en-US" sz="1100" dirty="0"/>
          </a:p>
        </p:txBody>
      </p:sp>
      <p:sp>
        <p:nvSpPr>
          <p:cNvPr id="21" name="Text 17"/>
          <p:cNvSpPr/>
          <p:nvPr/>
        </p:nvSpPr>
        <p:spPr>
          <a:xfrm>
            <a:off x="441127" y="6753225"/>
            <a:ext cx="229159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Outcome</a:t>
            </a:r>
            <a:endParaRPr lang="en-US" sz="2800" dirty="0"/>
          </a:p>
        </p:txBody>
      </p:sp>
      <p:sp>
        <p:nvSpPr>
          <p:cNvPr id="22" name="Text 18"/>
          <p:cNvSpPr/>
          <p:nvPr/>
        </p:nvSpPr>
        <p:spPr>
          <a:xfrm>
            <a:off x="441127" y="7228642"/>
            <a:ext cx="1374814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Training converged smoothly</a:t>
            </a:r>
            <a:endParaRPr lang="en-US" sz="1100" dirty="0"/>
          </a:p>
        </p:txBody>
      </p:sp>
      <p:sp>
        <p:nvSpPr>
          <p:cNvPr id="23" name="Text 19"/>
          <p:cNvSpPr/>
          <p:nvPr/>
        </p:nvSpPr>
        <p:spPr>
          <a:xfrm>
            <a:off x="441127" y="7461766"/>
            <a:ext cx="1374814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Validation accuracy improved steadily</a:t>
            </a:r>
            <a:endParaRPr lang="en-US" sz="1100" dirty="0"/>
          </a:p>
        </p:txBody>
      </p:sp>
      <p:sp>
        <p:nvSpPr>
          <p:cNvPr id="24" name="Text 20"/>
          <p:cNvSpPr/>
          <p:nvPr/>
        </p:nvSpPr>
        <p:spPr>
          <a:xfrm>
            <a:off x="441127" y="7694890"/>
            <a:ext cx="1374814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Best model saved for evaluation and deployment</a:t>
            </a:r>
            <a:endParaRPr lang="en-US" sz="1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6AFA27-0077-B50B-E620-D8DB25DF0B3E}"/>
              </a:ext>
            </a:extLst>
          </p:cNvPr>
          <p:cNvSpPr/>
          <p:nvPr/>
        </p:nvSpPr>
        <p:spPr>
          <a:xfrm>
            <a:off x="12801600" y="7515922"/>
            <a:ext cx="1828800" cy="71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975" y="983933"/>
            <a:ext cx="11853982" cy="840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Codebase Structure: An Overview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749975" y="2252543"/>
            <a:ext cx="1313045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Our project is organised into distinct modules, each responsible for a critical component of the deep learning pipeline, from data handling to model deployment.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975" y="3136463"/>
            <a:ext cx="4233982" cy="1947505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9495" y="3136463"/>
            <a:ext cx="121920" cy="1947505"/>
          </a:xfrm>
          <a:prstGeom prst="roundRect">
            <a:avLst>
              <a:gd name="adj" fmla="val 2636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86088" y="3381137"/>
            <a:ext cx="2922389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dataset.py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086088" y="3874889"/>
            <a:ext cx="3653195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Handles data loading, category mapping, and generator creation for efficient batch processing.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98150" y="3136463"/>
            <a:ext cx="4233982" cy="1947505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167670" y="3136463"/>
            <a:ext cx="121920" cy="1947505"/>
          </a:xfrm>
          <a:prstGeom prst="roundRect">
            <a:avLst>
              <a:gd name="adj" fmla="val 2636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534263" y="3381137"/>
            <a:ext cx="2922389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model.py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534263" y="3874889"/>
            <a:ext cx="3653195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Defines the MobileNetV2 architecture, including the frozen base and custom classification head.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46325" y="3136463"/>
            <a:ext cx="4233982" cy="1947505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9615845" y="3136463"/>
            <a:ext cx="121920" cy="1947505"/>
          </a:xfrm>
          <a:prstGeom prst="roundRect">
            <a:avLst>
              <a:gd name="adj" fmla="val 2636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982438" y="3381137"/>
            <a:ext cx="2922389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train.py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9982438" y="3874889"/>
            <a:ext cx="3653195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Manages the training and fine-tuning pipeline, integrating optimisers, loss functions, and callbacks.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9975" y="5298162"/>
            <a:ext cx="4233982" cy="1947505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19495" y="5298162"/>
            <a:ext cx="121920" cy="1947505"/>
          </a:xfrm>
          <a:prstGeom prst="roundRect">
            <a:avLst>
              <a:gd name="adj" fmla="val 2636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86088" y="5542836"/>
            <a:ext cx="2922389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evaluate.py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1086088" y="6036588"/>
            <a:ext cx="3653195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Calculates key metrics such as accuracy, loss, and generates comprehensive classification reports.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5198150" y="5298162"/>
            <a:ext cx="4233982" cy="1947505"/>
          </a:xfrm>
          <a:prstGeom prst="roundRect">
            <a:avLst>
              <a:gd name="adj" fmla="val 751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167670" y="5298162"/>
            <a:ext cx="121920" cy="1947505"/>
          </a:xfrm>
          <a:prstGeom prst="roundRect">
            <a:avLst>
              <a:gd name="adj" fmla="val 2636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534263" y="5542836"/>
            <a:ext cx="2922389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app.py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5534263" y="6036588"/>
            <a:ext cx="3653195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Hosts the Streamlit user interface, allowing for interactive demonstrations and real-time predictions.</a:t>
            </a:r>
            <a:endParaRPr lang="en-US" sz="16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ED8229-492B-D23B-643C-5C6EEB477F76}"/>
              </a:ext>
            </a:extLst>
          </p:cNvPr>
          <p:cNvSpPr/>
          <p:nvPr/>
        </p:nvSpPr>
        <p:spPr>
          <a:xfrm>
            <a:off x="12801600" y="7515922"/>
            <a:ext cx="1828800" cy="71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056" y="501253"/>
            <a:ext cx="1335428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Training Performance: Accuracy and Loss Curves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638056" y="1980039"/>
            <a:ext cx="1335428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These curves illustrate the model's training and validation performance across epochs, providing insights into convergence and potential overfitting.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38056" y="8024455"/>
            <a:ext cx="6454735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229" y="2978468"/>
            <a:ext cx="6454735" cy="48409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5229" y="8024455"/>
            <a:ext cx="6454735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DA4863-79F1-281D-BE84-BF05F32BED9C}"/>
              </a:ext>
            </a:extLst>
          </p:cNvPr>
          <p:cNvSpPr/>
          <p:nvPr/>
        </p:nvSpPr>
        <p:spPr>
          <a:xfrm>
            <a:off x="12801600" y="7515922"/>
            <a:ext cx="1828800" cy="71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A34477-2FA9-777A-C980-8EC300472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4" y="2932987"/>
            <a:ext cx="7032766" cy="50914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928</Words>
  <Application>Microsoft Office PowerPoint</Application>
  <PresentationFormat>Custom</PresentationFormat>
  <Paragraphs>115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Source Sans 3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عمرو ياسر فتح الله سيد</cp:lastModifiedBy>
  <cp:revision>3</cp:revision>
  <dcterms:created xsi:type="dcterms:W3CDTF">2025-12-16T06:33:12Z</dcterms:created>
  <dcterms:modified xsi:type="dcterms:W3CDTF">2025-12-16T08:09:09Z</dcterms:modified>
</cp:coreProperties>
</file>